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76" r:id="rId3"/>
    <p:sldId id="261" r:id="rId4"/>
    <p:sldId id="262" r:id="rId5"/>
    <p:sldId id="27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DDEE51-4DB6-4415-B570-5187E076331C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DC19A-D39D-4B3B-B497-9534C682F8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019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575C1-DB32-421D-B9CA-DA98877A0C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186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575C1-DB32-421D-B9CA-DA98877A0C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65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CDC19A-D39D-4B3B-B497-9534C682F8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841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0A020-6576-46B3-95DE-21EF9003DF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590810-43EC-4C60-A2A8-0E06DC5B6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4BFD7-41D0-4FEC-A3E6-6A61D267D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A2EB5-A99B-43AD-8485-806285E5DC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2B441-BD8A-449E-AD71-547FCC79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681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2E6E6-93A3-42E1-B2BA-6C79DB6F4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959C69-642D-4ED5-A06E-20379AFF9B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AD6F9-D1EB-4168-BC05-BA7096F73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25EA3-BAA8-4920-95D9-361333A10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BF821-79D9-4F3E-A80E-BF2434B5B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365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DECE2A-4D73-46F4-9BFD-BECD2D0371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DED5B1-98D4-4CDA-9223-CB8C789734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48905-228B-4CE9-AE8F-EB6A9252E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2D0DC-2E06-4BDE-898E-095E7456A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749E7-1FCC-4CF9-8842-9E512412A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13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F43F7-FDC3-4A19-9B96-B39219D35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22929-AE50-44E8-B17F-182F03D80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75BFC-AAFB-4275-8823-2CBB27113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A253F-B960-49D9-82EF-9A1440CA5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38C8D-56AD-4833-A265-7944FFA17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82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2896C-3395-4095-AD28-3AD581D40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BC1E0E-F0CA-4C1C-8B8B-C305DD5CB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A6E8E-F4CC-48A3-8E56-77637289C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AAB8D-DDE0-4ABF-8122-65A284ADB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4914B-E3C7-4C3C-A4C5-05B9B8CEA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909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84729-84B5-410D-9D31-2469A87B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B2A14-93C9-4312-AD08-C47F83F961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F9544C-21B3-4249-8CAB-42EA1D3D31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8149C-1AC5-4CAC-846A-4BDD78107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CF1484-495F-4C2E-A832-C43A7FBBD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E099B-B048-467E-BBA7-65A41F33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75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63E99-ABD2-4604-A1B5-F54316028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BFE0A-0271-4D77-A37D-0FC147C61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D67A6C-368D-4AF3-B22F-A58B52A74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E4C24F-3CE0-41FA-87C6-48FACEA609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47B48-68E0-4B9B-A377-1AA24E82E1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A4F62B-EF89-434A-989B-10BC23D90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083730-7D67-4B9A-80C1-763221E77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841A72-C6E0-40C1-9292-2A62F456E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106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11BE3-CA31-4157-A153-B6236317D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0D7C4F-3E42-4F6A-A102-42C88A7C3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27A5DC-B3D4-4458-AE2D-10815B09A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0ED425-D33F-41ED-A817-2FF82901B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28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37356-38E7-4655-AB08-7E20A696D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AA63FC-AB99-4BBF-BB82-4F382E7E8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6A557-A9E4-4B92-BDFD-82A7DE732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52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D94F2-E02F-48B2-B667-C95CFFCFB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A7281-BD2D-4221-BDF4-40CE02B40E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DC4D96-3E7B-424E-BB46-E44EE7F87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2401F0-3E28-45A2-A9FD-FF232E94F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232EBD-5BA6-439A-989A-FC714FD6D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37F84-C77C-4135-B44A-8F3FD2CB6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53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B0D89-F36C-49DB-A072-02DA15158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588D68-449F-4CB9-A7A3-400EC8E20F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6F1A7A-BBEA-4C95-B696-92053CCFA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CA7BC-3B97-411E-9259-B050DB61E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D9474-177E-4EC6-A895-D9F5E9515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70E9A-8E5C-4E05-B960-23F6DE2E9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442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61BE39-EB9D-4F4A-85FE-B00A74316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FB1587-6D00-4EC2-B1A6-64F41149A4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41D05-D3DD-4788-B560-087C0FF29C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672A9-09CB-4883-8ABB-7DE5F27C24C1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9918E2-3872-47C3-AC0C-06656FDDB2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0E7452-E3B9-4C11-91EB-68FE477743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150B06-88DE-4E9D-9779-1A507D030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88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9.png"/><Relationship Id="rId5" Type="http://schemas.microsoft.com/office/2007/relationships/media" Target="../media/media3.mp4"/><Relationship Id="rId10" Type="http://schemas.openxmlformats.org/officeDocument/2006/relationships/image" Target="../media/image8.png"/><Relationship Id="rId4" Type="http://schemas.openxmlformats.org/officeDocument/2006/relationships/video" Target="../media/media2.mp4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8D66F-7E94-43D8-8059-2B283308FB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Examining the variation between healthy and cancer patient plasma via PANORAMA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477CF5-FE83-49C3-8F6A-80D63AEB22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9621" y="5082494"/>
            <a:ext cx="9144000" cy="910585"/>
          </a:xfrm>
        </p:spPr>
        <p:txBody>
          <a:bodyPr/>
          <a:lstStyle/>
          <a:p>
            <a:r>
              <a:rPr lang="en-US" dirty="0"/>
              <a:t>Pres. by Nareg Ohannesian</a:t>
            </a:r>
          </a:p>
          <a:p>
            <a:r>
              <a:rPr lang="en-US" dirty="0"/>
              <a:t>6-10-2021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1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07B66-6738-48BA-A5AC-9026F64AA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FF157-4FDE-40B0-BCFC-8F533B734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Received samples: HCR 55 (Healthy) and 825A (cancer)</a:t>
            </a:r>
          </a:p>
          <a:p>
            <a:r>
              <a:rPr lang="en-US" dirty="0"/>
              <a:t>Plasma (10 microliter) was diluted 4 times for both cases.</a:t>
            </a:r>
          </a:p>
          <a:p>
            <a:r>
              <a:rPr lang="en-US" dirty="0"/>
              <a:t>Concentration: unknown.</a:t>
            </a:r>
          </a:p>
          <a:p>
            <a:r>
              <a:rPr lang="en-US" dirty="0"/>
              <a:t>Size Distribution: Unknown.</a:t>
            </a:r>
          </a:p>
          <a:p>
            <a:r>
              <a:rPr lang="en-US" dirty="0"/>
              <a:t>Experimental duration: 45 min.</a:t>
            </a:r>
          </a:p>
          <a:p>
            <a:r>
              <a:rPr lang="en-US" dirty="0"/>
              <a:t>Antibody used: CD9, CD81, and CD63.</a:t>
            </a:r>
          </a:p>
        </p:txBody>
      </p:sp>
    </p:spTree>
    <p:extLst>
      <p:ext uri="{BB962C8B-B14F-4D97-AF65-F5344CB8AC3E}">
        <p14:creationId xmlns:p14="http://schemas.microsoft.com/office/powerpoint/2010/main" val="985539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9D7E33E-8B0A-4BE5-B6CC-592051694B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272" t="6521" r="11582" b="20739"/>
          <a:stretch/>
        </p:blipFill>
        <p:spPr>
          <a:xfrm>
            <a:off x="7966708" y="2639710"/>
            <a:ext cx="3788726" cy="38520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F04BA41-A237-4610-8353-B9A5AEE6FF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502" t="4406" r="55476" b="17204"/>
          <a:stretch/>
        </p:blipFill>
        <p:spPr>
          <a:xfrm>
            <a:off x="4030699" y="2639711"/>
            <a:ext cx="3788737" cy="38520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8DA0124-FAD6-424E-BEC0-A67DBAD76D2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807" t="4513" r="55156" b="17049"/>
          <a:stretch/>
        </p:blipFill>
        <p:spPr>
          <a:xfrm>
            <a:off x="94677" y="2639711"/>
            <a:ext cx="3788750" cy="3852061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A76D0E7-0B1A-465D-8715-D2694028CB2D}"/>
              </a:ext>
            </a:extLst>
          </p:cNvPr>
          <p:cNvCxnSpPr>
            <a:cxnSpLocks/>
          </p:cNvCxnSpPr>
          <p:nvPr/>
        </p:nvCxnSpPr>
        <p:spPr>
          <a:xfrm>
            <a:off x="11269999" y="6398596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302F7BF-9CD3-4D6F-B6D0-8233440B6FDE}"/>
              </a:ext>
            </a:extLst>
          </p:cNvPr>
          <p:cNvSpPr txBox="1"/>
          <p:nvPr/>
        </p:nvSpPr>
        <p:spPr>
          <a:xfrm>
            <a:off x="8094999" y="1425893"/>
            <a:ext cx="24098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PANORAMA</a:t>
            </a:r>
          </a:p>
          <a:p>
            <a:r>
              <a:rPr lang="en-US" dirty="0"/>
              <a:t>Time: 45 min</a:t>
            </a:r>
          </a:p>
          <a:p>
            <a:r>
              <a:rPr lang="en-US" dirty="0"/>
              <a:t>Count: 939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8BB10D-9DF8-4545-980C-26B0C9BB22C9}"/>
              </a:ext>
            </a:extLst>
          </p:cNvPr>
          <p:cNvSpPr txBox="1"/>
          <p:nvPr/>
        </p:nvSpPr>
        <p:spPr>
          <a:xfrm>
            <a:off x="85237" y="1690688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10 min</a:t>
            </a:r>
          </a:p>
          <a:p>
            <a:r>
              <a:rPr lang="en-US" dirty="0"/>
              <a:t>Count:  24</a:t>
            </a:r>
          </a:p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C45FF8-9C80-4CCD-ADE0-41A86CAC90D0}"/>
              </a:ext>
            </a:extLst>
          </p:cNvPr>
          <p:cNvSpPr txBox="1"/>
          <p:nvPr/>
        </p:nvSpPr>
        <p:spPr>
          <a:xfrm>
            <a:off x="4149537" y="1425893"/>
            <a:ext cx="24098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PANORAMA</a:t>
            </a:r>
          </a:p>
          <a:p>
            <a:r>
              <a:rPr lang="en-US" dirty="0"/>
              <a:t>Time: 30 min</a:t>
            </a:r>
          </a:p>
          <a:p>
            <a:r>
              <a:rPr lang="en-US" dirty="0"/>
              <a:t>Count: 390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4B47AB-773C-4C65-9171-54780F13BEBF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3655B17-8EAC-4DD5-834C-1F7041E5F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897" y="187575"/>
            <a:ext cx="11602944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of plasma sample 825A at different times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BFD858F-2DCD-49F1-8125-B6B71F2B90F2}"/>
              </a:ext>
            </a:extLst>
          </p:cNvPr>
          <p:cNvCxnSpPr>
            <a:cxnSpLocks/>
          </p:cNvCxnSpPr>
          <p:nvPr/>
        </p:nvCxnSpPr>
        <p:spPr>
          <a:xfrm>
            <a:off x="7337925" y="6396392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690DE7A-B1C0-4073-8C8C-84DA0C47E359}"/>
              </a:ext>
            </a:extLst>
          </p:cNvPr>
          <p:cNvCxnSpPr>
            <a:cxnSpLocks/>
          </p:cNvCxnSpPr>
          <p:nvPr/>
        </p:nvCxnSpPr>
        <p:spPr>
          <a:xfrm>
            <a:off x="3383299" y="6396392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11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6C85B299-5687-4BE6-A3BF-2D6D7ACF6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45" b="14441"/>
          <a:stretch/>
        </p:blipFill>
        <p:spPr>
          <a:xfrm>
            <a:off x="4032866" y="2354223"/>
            <a:ext cx="3785944" cy="385300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306C02C-C98D-4294-9174-F04B1EB45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40" y="2354223"/>
            <a:ext cx="3785944" cy="385300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69DD90E-C29F-43D9-9C0B-A40DEC42C661}"/>
              </a:ext>
            </a:extLst>
          </p:cNvPr>
          <p:cNvSpPr txBox="1"/>
          <p:nvPr/>
        </p:nvSpPr>
        <p:spPr>
          <a:xfrm>
            <a:off x="10562344" y="6568479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9B253B1-238F-4E56-BC84-88B61EC19002}"/>
              </a:ext>
            </a:extLst>
          </p:cNvPr>
          <p:cNvCxnSpPr>
            <a:cxnSpLocks/>
          </p:cNvCxnSpPr>
          <p:nvPr/>
        </p:nvCxnSpPr>
        <p:spPr>
          <a:xfrm>
            <a:off x="11353800" y="2765241"/>
            <a:ext cx="5842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258E07D-44C3-401D-A483-734AB5F18C5F}"/>
              </a:ext>
            </a:extLst>
          </p:cNvPr>
          <p:cNvSpPr txBox="1"/>
          <p:nvPr/>
        </p:nvSpPr>
        <p:spPr>
          <a:xfrm>
            <a:off x="4129434" y="1479447"/>
            <a:ext cx="3689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 (IR: 1.12 ± 0.024)</a:t>
            </a:r>
          </a:p>
          <a:p>
            <a:r>
              <a:rPr lang="en-US" dirty="0"/>
              <a:t>Time: 45 min wash</a:t>
            </a:r>
          </a:p>
          <a:p>
            <a:r>
              <a:rPr lang="en-US" dirty="0"/>
              <a:t>Count: 67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F47F07-7355-4C87-B4B5-40EC51428904}"/>
              </a:ext>
            </a:extLst>
          </p:cNvPr>
          <p:cNvSpPr txBox="1"/>
          <p:nvPr/>
        </p:nvSpPr>
        <p:spPr>
          <a:xfrm>
            <a:off x="128578" y="1515362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 (IR: 1.15 ± 0.05)</a:t>
            </a:r>
          </a:p>
          <a:p>
            <a:r>
              <a:rPr lang="en-US" dirty="0"/>
              <a:t>Time: 45 min wash</a:t>
            </a:r>
          </a:p>
          <a:p>
            <a:r>
              <a:rPr lang="en-US" dirty="0"/>
              <a:t>Count: 939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792B4C3-D4AE-4EC0-BF6A-A722366D3C5F}"/>
              </a:ext>
            </a:extLst>
          </p:cNvPr>
          <p:cNvSpPr txBox="1"/>
          <p:nvPr/>
        </p:nvSpPr>
        <p:spPr>
          <a:xfrm>
            <a:off x="1175277" y="6150114"/>
            <a:ext cx="479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7.1 % of detected particles captured after wash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B63E766-C1F4-47F5-A040-795E78B01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56" y="225358"/>
            <a:ext cx="11602944" cy="1325563"/>
          </a:xfrm>
        </p:spPr>
        <p:txBody>
          <a:bodyPr>
            <a:normAutofit/>
          </a:bodyPr>
          <a:lstStyle/>
          <a:p>
            <a:r>
              <a:rPr lang="en-US" sz="3600" b="1" dirty="0"/>
              <a:t>PANORAMA of plasma sample 825A before/after wash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F55E0B2-2617-4986-BD0E-F8DB96FBCCD9}"/>
              </a:ext>
            </a:extLst>
          </p:cNvPr>
          <p:cNvCxnSpPr>
            <a:cxnSpLocks/>
          </p:cNvCxnSpPr>
          <p:nvPr/>
        </p:nvCxnSpPr>
        <p:spPr>
          <a:xfrm>
            <a:off x="3296207" y="6065645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A15089A-F11E-42B4-80F2-737C170FCC7C}"/>
              </a:ext>
            </a:extLst>
          </p:cNvPr>
          <p:cNvCxnSpPr>
            <a:cxnSpLocks/>
          </p:cNvCxnSpPr>
          <p:nvPr/>
        </p:nvCxnSpPr>
        <p:spPr>
          <a:xfrm>
            <a:off x="7300507" y="6091982"/>
            <a:ext cx="388601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30F52A5C-717A-46C8-A860-57EE7C1F7C3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629" t="16880" r="54784" b="13461"/>
          <a:stretch/>
        </p:blipFill>
        <p:spPr>
          <a:xfrm>
            <a:off x="7818810" y="2354223"/>
            <a:ext cx="4425819" cy="329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19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Result of 825A 30 min  52">
            <a:hlinkClick r:id="" action="ppaction://media"/>
            <a:extLst>
              <a:ext uri="{FF2B5EF4-FFF2-40B4-BE49-F238E27FC236}">
                <a16:creationId xmlns:a16="http://schemas.microsoft.com/office/drawing/2014/main" id="{DEA92FDB-09BF-4E0D-BE4B-4D7B82D9E3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92217" y="1154949"/>
            <a:ext cx="3999783" cy="4069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D9D06D-4354-43DB-BAD9-19BC517C9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7356" y="174683"/>
            <a:ext cx="11676962" cy="780629"/>
          </a:xfrm>
        </p:spPr>
        <p:txBody>
          <a:bodyPr>
            <a:normAutofit/>
          </a:bodyPr>
          <a:lstStyle/>
          <a:p>
            <a:r>
              <a:rPr lang="en-US" sz="3600" b="1" dirty="0"/>
              <a:t>Videos: Plasma samples from 825A cancerous</a:t>
            </a:r>
          </a:p>
        </p:txBody>
      </p:sp>
      <p:pic>
        <p:nvPicPr>
          <p:cNvPr id="4" name="850A Result of set 2 10min  107">
            <a:hlinkClick r:id="" action="ppaction://media"/>
            <a:extLst>
              <a:ext uri="{FF2B5EF4-FFF2-40B4-BE49-F238E27FC236}">
                <a16:creationId xmlns:a16="http://schemas.microsoft.com/office/drawing/2014/main" id="{6BF87964-A1D1-4C48-B071-EE296949DE0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7896" y="1154950"/>
            <a:ext cx="3999783" cy="4069103"/>
          </a:xfrm>
          <a:prstGeom prst="rect">
            <a:avLst/>
          </a:prstGeom>
        </p:spPr>
      </p:pic>
      <p:pic>
        <p:nvPicPr>
          <p:cNvPr id="5" name="850A Result of set 3 10 min  117">
            <a:hlinkClick r:id="" action="ppaction://media"/>
            <a:extLst>
              <a:ext uri="{FF2B5EF4-FFF2-40B4-BE49-F238E27FC236}">
                <a16:creationId xmlns:a16="http://schemas.microsoft.com/office/drawing/2014/main" id="{1AF2D7CE-A915-44A6-A717-09DE50F1C6B8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4130203" y="1154950"/>
            <a:ext cx="3999782" cy="40691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165B5-0165-4A6F-AF99-1F6629929802}"/>
              </a:ext>
            </a:extLst>
          </p:cNvPr>
          <p:cNvSpPr txBox="1"/>
          <p:nvPr/>
        </p:nvSpPr>
        <p:spPr>
          <a:xfrm>
            <a:off x="516391" y="5197500"/>
            <a:ext cx="2624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Sample 825A exp. 1</a:t>
            </a:r>
          </a:p>
          <a:p>
            <a:r>
              <a:rPr lang="en-US" b="1" dirty="0"/>
              <a:t>Count: 80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59587C-0BEB-49BF-A737-DA578AE4C04B}"/>
              </a:ext>
            </a:extLst>
          </p:cNvPr>
          <p:cNvSpPr txBox="1"/>
          <p:nvPr/>
        </p:nvSpPr>
        <p:spPr>
          <a:xfrm>
            <a:off x="8647521" y="5197499"/>
            <a:ext cx="2624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Sample 825A 2</a:t>
            </a:r>
            <a:r>
              <a:rPr lang="en-US" b="1" baseline="30000" dirty="0"/>
              <a:t>nd</a:t>
            </a:r>
            <a:r>
              <a:rPr lang="en-US" b="1" dirty="0"/>
              <a:t> batch</a:t>
            </a:r>
          </a:p>
          <a:p>
            <a:r>
              <a:rPr lang="en-US" b="1" dirty="0"/>
              <a:t>Count: 75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F6DF09-0D67-467B-8C5E-E942FC062A25}"/>
              </a:ext>
            </a:extLst>
          </p:cNvPr>
          <p:cNvSpPr txBox="1"/>
          <p:nvPr/>
        </p:nvSpPr>
        <p:spPr>
          <a:xfrm>
            <a:off x="7613927" y="5657671"/>
            <a:ext cx="51169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 taken at time 45 min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 exosome-like particles appear.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number of 1-2 micron size particles.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Background IR 1±0.012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DC16987-0620-4712-AB88-E9287FB1A7D3}"/>
              </a:ext>
            </a:extLst>
          </p:cNvPr>
          <p:cNvCxnSpPr>
            <a:cxnSpLocks/>
          </p:cNvCxnSpPr>
          <p:nvPr/>
        </p:nvCxnSpPr>
        <p:spPr>
          <a:xfrm>
            <a:off x="3538908" y="5095637"/>
            <a:ext cx="40626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7C460AA-B34A-41CF-B4AD-E37B52AE4B58}"/>
              </a:ext>
            </a:extLst>
          </p:cNvPr>
          <p:cNvCxnSpPr>
            <a:cxnSpLocks/>
          </p:cNvCxnSpPr>
          <p:nvPr/>
        </p:nvCxnSpPr>
        <p:spPr>
          <a:xfrm>
            <a:off x="7687713" y="5095637"/>
            <a:ext cx="40626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9D2A39E-8144-4085-B735-A97EDBF31AE9}"/>
              </a:ext>
            </a:extLst>
          </p:cNvPr>
          <p:cNvSpPr txBox="1"/>
          <p:nvPr/>
        </p:nvSpPr>
        <p:spPr>
          <a:xfrm>
            <a:off x="272561" y="6488723"/>
            <a:ext cx="239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Scale Bar: 10 µm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F7AF74-A2F7-4CFF-B7D0-7310FE2869F1}"/>
              </a:ext>
            </a:extLst>
          </p:cNvPr>
          <p:cNvCxnSpPr>
            <a:cxnSpLocks/>
          </p:cNvCxnSpPr>
          <p:nvPr/>
        </p:nvCxnSpPr>
        <p:spPr>
          <a:xfrm>
            <a:off x="11649506" y="5095637"/>
            <a:ext cx="40626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830DD284-FA8C-41BF-83F2-49DE45B3879D}"/>
              </a:ext>
            </a:extLst>
          </p:cNvPr>
          <p:cNvSpPr txBox="1"/>
          <p:nvPr/>
        </p:nvSpPr>
        <p:spPr>
          <a:xfrm>
            <a:off x="4923095" y="5224052"/>
            <a:ext cx="2624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Sample 825A exp. 2</a:t>
            </a:r>
          </a:p>
          <a:p>
            <a:r>
              <a:rPr lang="en-US" b="1" dirty="0"/>
              <a:t>Count: 69</a:t>
            </a:r>
          </a:p>
        </p:txBody>
      </p:sp>
    </p:spTree>
    <p:extLst>
      <p:ext uri="{BB962C8B-B14F-4D97-AF65-F5344CB8AC3E}">
        <p14:creationId xmlns:p14="http://schemas.microsoft.com/office/powerpoint/2010/main" val="1860452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5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3344</TotalTime>
  <Words>222</Words>
  <Application>Microsoft Office PowerPoint</Application>
  <PresentationFormat>Widescreen</PresentationFormat>
  <Paragraphs>48</Paragraphs>
  <Slides>5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Examining the variation between healthy and cancer patient plasma via PANORAMA</vt:lpstr>
      <vt:lpstr>Experimental Details</vt:lpstr>
      <vt:lpstr>PANORAMA of plasma sample 825A at different times</vt:lpstr>
      <vt:lpstr>PANORAMA of plasma sample 825A before/after wash</vt:lpstr>
      <vt:lpstr>Videos: Plasma samples from 825A cancerous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nareg ohannesian</dc:creator>
  <cp:lastModifiedBy>Sadman Mallick</cp:lastModifiedBy>
  <cp:revision>22</cp:revision>
  <dcterms:created xsi:type="dcterms:W3CDTF">2021-05-27T20:37:49Z</dcterms:created>
  <dcterms:modified xsi:type="dcterms:W3CDTF">2024-02-25T22:44:42Z</dcterms:modified>
</cp:coreProperties>
</file>

<file path=docProps/thumbnail.jpeg>
</file>